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0"/>
  </p:notesMasterIdLst>
  <p:handoutMasterIdLst>
    <p:handoutMasterId r:id="rId41"/>
  </p:handoutMasterIdLst>
  <p:sldIdLst>
    <p:sldId id="256" r:id="rId8"/>
    <p:sldId id="401" r:id="rId9"/>
    <p:sldId id="417" r:id="rId10"/>
    <p:sldId id="400" r:id="rId11"/>
    <p:sldId id="416" r:id="rId12"/>
    <p:sldId id="375" r:id="rId13"/>
    <p:sldId id="369" r:id="rId14"/>
    <p:sldId id="376" r:id="rId15"/>
    <p:sldId id="405" r:id="rId16"/>
    <p:sldId id="402" r:id="rId17"/>
    <p:sldId id="403" r:id="rId18"/>
    <p:sldId id="404" r:id="rId19"/>
    <p:sldId id="362" r:id="rId20"/>
    <p:sldId id="261" r:id="rId21"/>
    <p:sldId id="358" r:id="rId22"/>
    <p:sldId id="262" r:id="rId23"/>
    <p:sldId id="263" r:id="rId24"/>
    <p:sldId id="264" r:id="rId25"/>
    <p:sldId id="406" r:id="rId26"/>
    <p:sldId id="407" r:id="rId27"/>
    <p:sldId id="414" r:id="rId28"/>
    <p:sldId id="266" r:id="rId29"/>
    <p:sldId id="377" r:id="rId30"/>
    <p:sldId id="265" r:id="rId31"/>
    <p:sldId id="364" r:id="rId32"/>
    <p:sldId id="258" r:id="rId33"/>
    <p:sldId id="260" r:id="rId34"/>
    <p:sldId id="267" r:id="rId35"/>
    <p:sldId id="268" r:id="rId36"/>
    <p:sldId id="328" r:id="rId37"/>
    <p:sldId id="378" r:id="rId38"/>
    <p:sldId id="379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1FAA5-ED90-4066-ADA9-284B40E7A94C}" v="5" dt="2024-04-18T04:45:02.167"/>
    <p1510:client id="{FFA43349-97EE-49AF-B4CF-9775559057B7}" v="1" dt="2024-04-18T05:35:13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28" y="5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Takaaki Masaki" userId="56a88eee-ec65-40f9-8642-be59fd24ba9b" providerId="ADAL" clId="{FFA43349-97EE-49AF-B4CF-9775559057B7}"/>
    <pc:docChg chg="undo custSel addSld delSld modSld">
      <pc:chgData name="Takaaki Masaki" userId="56a88eee-ec65-40f9-8642-be59fd24ba9b" providerId="ADAL" clId="{FFA43349-97EE-49AF-B4CF-9775559057B7}" dt="2024-04-18T05:35:33.572" v="14" actId="47"/>
      <pc:docMkLst>
        <pc:docMk/>
      </pc:docMkLst>
      <pc:sldChg chg="modSp mod">
        <pc:chgData name="Takaaki Masaki" userId="56a88eee-ec65-40f9-8642-be59fd24ba9b" providerId="ADAL" clId="{FFA43349-97EE-49AF-B4CF-9775559057B7}" dt="2024-04-18T05:34:52.526" v="4"/>
        <pc:sldMkLst>
          <pc:docMk/>
          <pc:sldMk cId="2539712035" sldId="256"/>
        </pc:sldMkLst>
        <pc:spChg chg="mod">
          <ac:chgData name="Takaaki Masaki" userId="56a88eee-ec65-40f9-8642-be59fd24ba9b" providerId="ADAL" clId="{FFA43349-97EE-49AF-B4CF-9775559057B7}" dt="2024-04-18T05:34:52.526" v="4"/>
          <ac:spMkLst>
            <pc:docMk/>
            <pc:sldMk cId="2539712035" sldId="256"/>
            <ac:spMk id="2" creationId="{500B4985-5844-4EB1-9DE5-6177B9061EB1}"/>
          </ac:spMkLst>
        </pc:spChg>
      </pc:sldChg>
      <pc:sldChg chg="new del">
        <pc:chgData name="Takaaki Masaki" userId="56a88eee-ec65-40f9-8642-be59fd24ba9b" providerId="ADAL" clId="{FFA43349-97EE-49AF-B4CF-9775559057B7}" dt="2024-04-18T05:35:33.572" v="14" actId="47"/>
        <pc:sldMkLst>
          <pc:docMk/>
          <pc:sldMk cId="1328860275" sldId="415"/>
        </pc:sldMkLst>
      </pc:sldChg>
      <pc:sldChg chg="modSp add mod">
        <pc:chgData name="Takaaki Masaki" userId="56a88eee-ec65-40f9-8642-be59fd24ba9b" providerId="ADAL" clId="{FFA43349-97EE-49AF-B4CF-9775559057B7}" dt="2024-04-18T05:35:30.644" v="13" actId="27636"/>
        <pc:sldMkLst>
          <pc:docMk/>
          <pc:sldMk cId="876548794" sldId="416"/>
        </pc:sldMkLst>
        <pc:spChg chg="mod">
          <ac:chgData name="Takaaki Masaki" userId="56a88eee-ec65-40f9-8642-be59fd24ba9b" providerId="ADAL" clId="{FFA43349-97EE-49AF-B4CF-9775559057B7}" dt="2024-04-18T05:35:30.644" v="13" actId="27636"/>
          <ac:spMkLst>
            <pc:docMk/>
            <pc:sldMk cId="876548794" sldId="416"/>
            <ac:spMk id="2" creationId="{500B4985-5844-4EB1-9DE5-6177B9061EB1}"/>
          </ac:spMkLst>
        </pc:spChg>
      </pc:sldChg>
    </pc:docChg>
  </pc:docChgLst>
  <pc:docChgLst>
    <pc:chgData name="Takaaki Masaki" userId="56a88eee-ec65-40f9-8642-be59fd24ba9b" providerId="ADAL" clId="{F151FAA5-ED90-4066-ADA9-284B40E7A94C}"/>
    <pc:docChg chg="custSel addSld delSld modSld">
      <pc:chgData name="Takaaki Masaki" userId="56a88eee-ec65-40f9-8642-be59fd24ba9b" providerId="ADAL" clId="{F151FAA5-ED90-4066-ADA9-284B40E7A94C}" dt="2024-04-18T04:47:16.176" v="437" actId="2696"/>
      <pc:docMkLst>
        <pc:docMk/>
      </pc:docMkLst>
      <pc:sldChg chg="modSp mod">
        <pc:chgData name="Takaaki Masaki" userId="56a88eee-ec65-40f9-8642-be59fd24ba9b" providerId="ADAL" clId="{F151FAA5-ED90-4066-ADA9-284B40E7A94C}" dt="2024-04-18T01:25:12.087" v="7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F151FAA5-ED90-4066-ADA9-284B40E7A94C}" dt="2024-04-18T01:25:12.087" v="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622223919" sldId="2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554892308" sldId="2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40112873" sldId="2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719800161" sldId="2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152984646" sldId="37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08884573" sldId="373"/>
        </pc:sldMkLst>
      </pc:sldChg>
      <pc:sldChg chg="modSp mod">
        <pc:chgData name="Takaaki Masaki" userId="56a88eee-ec65-40f9-8642-be59fd24ba9b" providerId="ADAL" clId="{F151FAA5-ED90-4066-ADA9-284B40E7A94C}" dt="2024-04-18T04:45:07.033" v="436" actId="3626"/>
        <pc:sldMkLst>
          <pc:docMk/>
          <pc:sldMk cId="48660637" sldId="378"/>
        </pc:sldMkLst>
        <pc:spChg chg="mod">
          <ac:chgData name="Takaaki Masaki" userId="56a88eee-ec65-40f9-8642-be59fd24ba9b" providerId="ADAL" clId="{F151FAA5-ED90-4066-ADA9-284B40E7A94C}" dt="2024-04-18T04:45:07.033" v="436" actId="3626"/>
          <ac:spMkLst>
            <pc:docMk/>
            <pc:sldMk cId="48660637" sldId="378"/>
            <ac:spMk id="2" creationId="{4A556D2E-0527-BE41-57DC-C669F14E2A4B}"/>
          </ac:spMkLst>
        </pc:spChg>
        <pc:spChg chg="mod">
          <ac:chgData name="Takaaki Masaki" userId="56a88eee-ec65-40f9-8642-be59fd24ba9b" providerId="ADAL" clId="{F151FAA5-ED90-4066-ADA9-284B40E7A94C}" dt="2024-04-18T02:31:02.805" v="434" actId="20577"/>
          <ac:spMkLst>
            <pc:docMk/>
            <pc:sldMk cId="48660637" sldId="378"/>
            <ac:spMk id="3" creationId="{FD1794E8-4B56-0D01-AC0A-0AE1EF46506F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58379864" sldId="38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87817943" sldId="38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20225615" sldId="38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48482753" sldId="38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47067756" sldId="38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89215366" sldId="385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20356139" sldId="386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72339822" sldId="387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503772838" sldId="3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153926815" sldId="3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52843017" sldId="39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787182346" sldId="3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618653439" sldId="3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539305716" sldId="3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458777120" sldId="395"/>
        </pc:sldMkLst>
      </pc:sldChg>
      <pc:sldChg chg="modSp mod">
        <pc:chgData name="Takaaki Masaki" userId="56a88eee-ec65-40f9-8642-be59fd24ba9b" providerId="ADAL" clId="{F151FAA5-ED90-4066-ADA9-284B40E7A94C}" dt="2024-04-18T01:33:10.789" v="17" actId="20577"/>
        <pc:sldMkLst>
          <pc:docMk/>
          <pc:sldMk cId="3529038993" sldId="406"/>
        </pc:sldMkLst>
        <pc:spChg chg="mod">
          <ac:chgData name="Takaaki Masaki" userId="56a88eee-ec65-40f9-8642-be59fd24ba9b" providerId="ADAL" clId="{F151FAA5-ED90-4066-ADA9-284B40E7A94C}" dt="2024-04-18T01:33:10.789" v="17" actId="20577"/>
          <ac:spMkLst>
            <pc:docMk/>
            <pc:sldMk cId="3529038993" sldId="406"/>
            <ac:spMk id="2" creationId="{8A7492A7-0B38-4B2C-3C24-6C55FF08F590}"/>
          </ac:spMkLst>
        </pc:spChg>
      </pc:sldChg>
      <pc:sldChg chg="modSp mod">
        <pc:chgData name="Takaaki Masaki" userId="56a88eee-ec65-40f9-8642-be59fd24ba9b" providerId="ADAL" clId="{F151FAA5-ED90-4066-ADA9-284B40E7A94C}" dt="2024-04-18T02:27:53.075" v="211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F151FAA5-ED90-4066-ADA9-284B40E7A94C}" dt="2024-04-18T02:27:28.944" v="174" actId="20577"/>
          <ac:spMkLst>
            <pc:docMk/>
            <pc:sldMk cId="3765743482" sldId="407"/>
            <ac:spMk id="2" creationId="{B0E843B3-BC3C-F710-6A84-27C4E12157BF}"/>
          </ac:spMkLst>
        </pc:spChg>
        <pc:spChg chg="mod">
          <ac:chgData name="Takaaki Masaki" userId="56a88eee-ec65-40f9-8642-be59fd24ba9b" providerId="ADAL" clId="{F151FAA5-ED90-4066-ADA9-284B40E7A94C}" dt="2024-04-18T02:27:53.075" v="211" actId="20577"/>
          <ac:spMkLst>
            <pc:docMk/>
            <pc:sldMk cId="3765743482" sldId="407"/>
            <ac:spMk id="3" creationId="{3344E312-E4C9-0A61-EE8D-66F4CA51C728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251493382" sldId="40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052735160" sldId="41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74562387" sldId="41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792973182" sldId="41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28297443" sldId="413"/>
        </pc:sldMkLst>
      </pc:sldChg>
      <pc:sldChg chg="delSp modSp new mod">
        <pc:chgData name="Takaaki Masaki" userId="56a88eee-ec65-40f9-8642-be59fd24ba9b" providerId="ADAL" clId="{F151FAA5-ED90-4066-ADA9-284B40E7A94C}" dt="2024-04-18T02:29:33.728" v="327" actId="122"/>
        <pc:sldMkLst>
          <pc:docMk/>
          <pc:sldMk cId="841520157" sldId="414"/>
        </pc:sldMkLst>
        <pc:spChg chg="mod">
          <ac:chgData name="Takaaki Masaki" userId="56a88eee-ec65-40f9-8642-be59fd24ba9b" providerId="ADAL" clId="{F151FAA5-ED90-4066-ADA9-284B40E7A94C}" dt="2024-04-18T02:29:33.728" v="327" actId="122"/>
          <ac:spMkLst>
            <pc:docMk/>
            <pc:sldMk cId="841520157" sldId="414"/>
            <ac:spMk id="2" creationId="{8CCBBE5F-FEC1-8807-F876-72A4DC6BBA59}"/>
          </ac:spMkLst>
        </pc:spChg>
        <pc:spChg chg="del mod">
          <ac:chgData name="Takaaki Masaki" userId="56a88eee-ec65-40f9-8642-be59fd24ba9b" providerId="ADAL" clId="{F151FAA5-ED90-4066-ADA9-284B40E7A94C}" dt="2024-04-18T02:28:27.842" v="218" actId="478"/>
          <ac:spMkLst>
            <pc:docMk/>
            <pc:sldMk cId="841520157" sldId="414"/>
            <ac:spMk id="3" creationId="{529176F5-18A2-2A55-B0E3-708832A4DCDC}"/>
          </ac:spMkLst>
        </pc:spChg>
      </pc:sldChg>
      <pc:sldChg chg="add del">
        <pc:chgData name="Takaaki Masaki" userId="56a88eee-ec65-40f9-8642-be59fd24ba9b" providerId="ADAL" clId="{F151FAA5-ED90-4066-ADA9-284B40E7A94C}" dt="2024-04-18T02:21:54.528" v="30" actId="47"/>
        <pc:sldMkLst>
          <pc:docMk/>
          <pc:sldMk cId="2731559345" sldId="414"/>
        </pc:sldMkLst>
      </pc:sldChg>
      <pc:sldChg chg="addSp delSp modSp add del mod">
        <pc:chgData name="Takaaki Masaki" userId="56a88eee-ec65-40f9-8642-be59fd24ba9b" providerId="ADAL" clId="{F151FAA5-ED90-4066-ADA9-284B40E7A94C}" dt="2024-04-18T02:21:48.125" v="29" actId="47"/>
        <pc:sldMkLst>
          <pc:docMk/>
          <pc:sldMk cId="3700656226" sldId="415"/>
        </pc:sldMkLst>
        <pc:spChg chg="mod">
          <ac:chgData name="Takaaki Masaki" userId="56a88eee-ec65-40f9-8642-be59fd24ba9b" providerId="ADAL" clId="{F151FAA5-ED90-4066-ADA9-284B40E7A94C}" dt="2024-04-18T01:33:20.071" v="27" actId="20577"/>
          <ac:spMkLst>
            <pc:docMk/>
            <pc:sldMk cId="3700656226" sldId="415"/>
            <ac:spMk id="2" creationId="{8A7492A7-0B38-4B2C-3C24-6C55FF08F590}"/>
          </ac:spMkLst>
        </pc:spChg>
        <pc:spChg chg="del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3" creationId="{30A8AF0D-5184-8770-2341-7714174405D9}"/>
          </ac:spMkLst>
        </pc:spChg>
        <pc:spChg chg="add mod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7" creationId="{D4C35705-5AAA-D801-275A-99B075A5CA21}"/>
          </ac:spMkLst>
        </pc:spChg>
      </pc:sldChg>
      <pc:sldMasterChg chg="delSldLayout">
        <pc:chgData name="Takaaki Masaki" userId="56a88eee-ec65-40f9-8642-be59fd24ba9b" providerId="ADAL" clId="{F151FAA5-ED90-4066-ADA9-284B40E7A94C}" dt="2024-04-18T04:47:16.176" v="437" actId="2696"/>
        <pc:sldMasterMkLst>
          <pc:docMk/>
          <pc:sldMasterMk cId="4236030168" sldId="2147485473"/>
        </pc:sldMasterMkLst>
        <pc:sldLayoutChg chg="del">
          <pc:chgData name="Takaaki Masaki" userId="56a88eee-ec65-40f9-8642-be59fd24ba9b" providerId="ADAL" clId="{F151FAA5-ED90-4066-ADA9-284B40E7A94C}" dt="2024-04-18T04:47:16.176" v="437" actId="2696"/>
          <pc:sldLayoutMkLst>
            <pc:docMk/>
            <pc:sldMasterMk cId="4236030168" sldId="2147485473"/>
            <pc:sldLayoutMk cId="2542283950" sldId="2147485524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4/22/2024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https://unstats.un.org/unsd/environment/FDES/FDES-2015-supporting-tools/FDES.pdf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01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https://unstats.un.org/unsd/environment/FDES/FDES-2015-supporting-tools/FDES.pdf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1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93192986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29" r:id="rId5"/>
    <p:sldLayoutId id="2147485530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vingatlas.arcgis.com/landcoverexplorer/" TargetMode="Externa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aez.fao.org/pages/data-viewer-theme-5" TargetMode="Externa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pei.csic.es/map/maps.html#months=1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geography.com/arcgis-shapefile-files-types-extensions/" TargetMode="External"/><Relationship Id="rId2" Type="http://schemas.openxmlformats.org/officeDocument/2006/relationships/hyperlink" Target="https://data.humdata.org/dataset/cod-ab-tza?" TargetMode="Externa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1/1-lecture-code.R" TargetMode="Externa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41Dt7_R180" TargetMode="Externa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takaakimasaki/tanzania_spatial_training_2024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1/1-handson.R" TargetMode="Externa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Big Data and Geospatial Analysis in Agriculture and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E8F7-0ED0-8734-A592-F01615A3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</a:t>
            </a:r>
            <a:r>
              <a:rPr lang="en-US" dirty="0">
                <a:hlinkClick r:id="rId2"/>
              </a:rPr>
              <a:t>ESRI Land Cover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A77ED1-B45D-6873-AE1E-6A4DD47DAA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2070365"/>
            <a:ext cx="8440738" cy="33808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30FED-9E11-912E-9DE7-4E62DE58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845C5-701C-70CF-BD5F-021E6241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62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BD9E-5DC0-83B2-DCA0-4B27FB4E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</a:t>
            </a:r>
            <a:r>
              <a:rPr lang="en-US" dirty="0">
                <a:hlinkClick r:id="rId2"/>
              </a:rPr>
              <a:t>GAEZ  Version 4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CBD9A-DB12-6D1F-E5F9-64FD7C40DF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2576"/>
            <a:ext cx="8440738" cy="3896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2C4A8-75C7-BD7D-A43D-A45C1F02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306C-D496-7589-1719-3FAB32E3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22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63BB-D867-4DA0-A7D6-808A527E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  <a:r>
              <a:rPr lang="en-US" dirty="0">
                <a:hlinkClick r:id="rId2"/>
              </a:rPr>
              <a:t>SPEI Global Drought Monitor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B487B3-CD3B-0435-EA58-B973CBEE7B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6624"/>
            <a:ext cx="8440738" cy="38883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0E5AD-8B79-0104-3AC7-2CF711FA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D79F-602E-C88E-11A0-A7B521AB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35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6A8-1D0D-4F0B-980A-A1446107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drought in Tanzania through the Agricultural Stress Index (ASI)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DFF39-05D4-4903-92F4-2E6F3B7515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en-US"/>
              <a:t>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334B25-3D10-4502-B9D3-3F2EF14634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9CAA1-FC63-0AE8-7C8B-4E27B44281CB}"/>
              </a:ext>
            </a:extLst>
          </p:cNvPr>
          <p:cNvSpPr txBox="1"/>
          <p:nvPr/>
        </p:nvSpPr>
        <p:spPr>
          <a:xfrm>
            <a:off x="222028" y="2214301"/>
            <a:ext cx="3476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The ASI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quick-look indicator that facilitates the early identification of cropped land with a high likelihood of water stress (drought).</a:t>
            </a:r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6D83F9-59DA-BDEC-B0F6-570DC130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15" y="2214301"/>
            <a:ext cx="4270338" cy="45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1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and 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55358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Different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391840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Different types of 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7192CDE-9FF2-F844-978E-F551BE77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10" y="1848984"/>
            <a:ext cx="7721340" cy="2895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D322-EF40-0744-B5B3-90A192ECFD43}"/>
              </a:ext>
            </a:extLst>
          </p:cNvPr>
          <p:cNvSpPr txBox="1"/>
          <p:nvPr/>
        </p:nvSpPr>
        <p:spPr>
          <a:xfrm>
            <a:off x="182462" y="5372631"/>
            <a:ext cx="1164101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0" dirty="0">
                <a:solidFill>
                  <a:srgbClr val="595959"/>
                </a:solidFill>
              </a:rPr>
              <a:t>Examples: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0D813-2546-3142-8C1C-A3F7206EA378}"/>
              </a:ext>
            </a:extLst>
          </p:cNvPr>
          <p:cNvSpPr txBox="1"/>
          <p:nvPr/>
        </p:nvSpPr>
        <p:spPr>
          <a:xfrm>
            <a:off x="1380938" y="5345620"/>
            <a:ext cx="1353187" cy="9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Hospitals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79E67-236F-A04A-A2FB-C4D4FA2D9CB6}"/>
              </a:ext>
            </a:extLst>
          </p:cNvPr>
          <p:cNvSpPr txBox="1"/>
          <p:nvPr/>
        </p:nvSpPr>
        <p:spPr>
          <a:xfrm>
            <a:off x="3261897" y="5362120"/>
            <a:ext cx="1353187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Railway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7711C-4EA9-6145-8B8A-C65ADFC4A2C6}"/>
              </a:ext>
            </a:extLst>
          </p:cNvPr>
          <p:cNvSpPr txBox="1"/>
          <p:nvPr/>
        </p:nvSpPr>
        <p:spPr>
          <a:xfrm>
            <a:off x="5142856" y="5345620"/>
            <a:ext cx="1482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Country</a:t>
            </a:r>
            <a:r>
              <a:rPr lang="en-US" b="0" dirty="0">
                <a:solidFill>
                  <a:srgbClr val="595959"/>
                </a:solidFill>
              </a:rPr>
              <a:t>/region/district </a:t>
            </a:r>
            <a:r>
              <a:rPr lang="en-JP" b="0" dirty="0">
                <a:solidFill>
                  <a:srgbClr val="595959"/>
                </a:solidFill>
              </a:rPr>
              <a:t>boundary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90AD0-C866-9742-95BF-694F739C30A6}"/>
              </a:ext>
            </a:extLst>
          </p:cNvPr>
          <p:cNvSpPr txBox="1"/>
          <p:nvPr/>
        </p:nvSpPr>
        <p:spPr>
          <a:xfrm>
            <a:off x="7119730" y="5341473"/>
            <a:ext cx="1482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Population density</a:t>
            </a:r>
            <a:endParaRPr lang="en-US" b="0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Temperature</a:t>
            </a:r>
            <a:endParaRPr lang="en-JP" b="0" dirty="0">
              <a:solidFill>
                <a:srgbClr val="59595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103FD-2D91-48F7-8FA4-50E0195E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12658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file formats</a:t>
            </a:r>
          </a:p>
        </p:txBody>
      </p:sp>
    </p:spTree>
    <p:extLst>
      <p:ext uri="{BB962C8B-B14F-4D97-AF65-F5344CB8AC3E}">
        <p14:creationId xmlns:p14="http://schemas.microsoft.com/office/powerpoint/2010/main" val="19466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GIS file formats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A159AD4-A5E2-E346-99D6-F397D225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35611"/>
              </p:ext>
            </p:extLst>
          </p:nvPr>
        </p:nvGraphicFramePr>
        <p:xfrm>
          <a:off x="519113" y="2002420"/>
          <a:ext cx="7956851" cy="375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37">
                  <a:extLst>
                    <a:ext uri="{9D8B030D-6E8A-4147-A177-3AD203B41FA5}">
                      <a16:colId xmlns:a16="http://schemas.microsoft.com/office/drawing/2014/main" val="577718477"/>
                    </a:ext>
                  </a:extLst>
                </a:gridCol>
                <a:gridCol w="3196002">
                  <a:extLst>
                    <a:ext uri="{9D8B030D-6E8A-4147-A177-3AD203B41FA5}">
                      <a16:colId xmlns:a16="http://schemas.microsoft.com/office/drawing/2014/main" val="1176794347"/>
                    </a:ext>
                  </a:extLst>
                </a:gridCol>
                <a:gridCol w="3194612">
                  <a:extLst>
                    <a:ext uri="{9D8B030D-6E8A-4147-A177-3AD203B41FA5}">
                      <a16:colId xmlns:a16="http://schemas.microsoft.com/office/drawing/2014/main" val="4223026100"/>
                    </a:ext>
                  </a:extLst>
                </a:gridCol>
              </a:tblGrid>
              <a:tr h="2013995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595959"/>
                          </a:solidFill>
                        </a:rPr>
                        <a:t>F</a:t>
                      </a:r>
                      <a:r>
                        <a:rPr lang="en-JP" b="0">
                          <a:solidFill>
                            <a:srgbClr val="595959"/>
                          </a:solidFill>
                        </a:rPr>
                        <a:t>ile formats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Shapefile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netCDF &amp; GEOTIFF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792685"/>
                  </a:ext>
                </a:extLst>
              </a:tr>
              <a:tr h="709495">
                <a:tc>
                  <a:txBody>
                    <a:bodyPr/>
                    <a:lstStyle/>
                    <a:p>
                      <a:r>
                        <a:rPr lang="en-JP" b="0">
                          <a:solidFill>
                            <a:srgbClr val="595959"/>
                          </a:solidFill>
                        </a:rPr>
                        <a:t>Data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Point &amp; Line &amp; Polygon</a:t>
                      </a: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Raster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19452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896BD93-0439-BE4E-8315-0EADC834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53" y="2381802"/>
            <a:ext cx="1237686" cy="144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31CA168-EC67-D04B-BB00-3ECB9327E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1"/>
          <a:stretch/>
        </p:blipFill>
        <p:spPr>
          <a:xfrm>
            <a:off x="2179820" y="4503600"/>
            <a:ext cx="2720611" cy="1440000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6798708C-EE63-8C45-8CA5-C8159AF1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06" y="2381802"/>
            <a:ext cx="1440000" cy="14400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5D99616-398C-094A-93B5-46B590A93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79" y="2381802"/>
            <a:ext cx="1423125" cy="1440000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F86DC66A-023F-A84D-9F7F-C4C45E51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4"/>
          <a:stretch/>
        </p:blipFill>
        <p:spPr>
          <a:xfrm>
            <a:off x="6479699" y="4426737"/>
            <a:ext cx="1033960" cy="1440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260ED-BDE2-49FA-BAF4-3E11658DAA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86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2A7-0B38-4B2C-3C24-6C55FF08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AF0D-5184-8770-2341-7714174405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A shapefile is 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a vector data format that stores the location, geometry, and attributes of geographic features, such as points, lines, and polygons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Let’s say you would like to generate a map of Tanzania</a:t>
            </a:r>
          </a:p>
          <a:p>
            <a:pPr lvl="2"/>
            <a:r>
              <a:rPr lang="en-US" dirty="0">
                <a:solidFill>
                  <a:srgbClr val="002345"/>
                </a:solidFill>
                <a:latin typeface="+mn-lt"/>
              </a:rPr>
              <a:t>Download the shapefile of administrative boundary from </a:t>
            </a:r>
            <a:r>
              <a:rPr lang="en-US" dirty="0">
                <a:solidFill>
                  <a:srgbClr val="002345"/>
                </a:solidFill>
                <a:latin typeface="+mn-lt"/>
                <a:hlinkClick r:id="rId2"/>
              </a:rPr>
              <a:t>HDX</a:t>
            </a:r>
            <a:endParaRPr lang="en-US" dirty="0">
              <a:solidFill>
                <a:srgbClr val="002345"/>
              </a:solidFill>
              <a:latin typeface="+mn-lt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You will see a list of various files that make up a shapefile, including SHP, SHX, DBF, PRJ, XML, SBN, SBX, and CPG.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SHP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file that gives features their geometry.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SHX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are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and AutoCAD shape index positions. This type of file is used to search forward and backward.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DBF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 standard database file used to store attribute data and object IDs.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PRJ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an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optional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file that contains the metadata associated with the shapefiles coordinate and projection system.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See more details on this topic on </a:t>
            </a:r>
            <a:r>
              <a:rPr lang="en-US" dirty="0">
                <a:solidFill>
                  <a:srgbClr val="000000"/>
                </a:solidFill>
                <a:latin typeface="Inter"/>
                <a:hlinkClick r:id="rId3"/>
              </a:rPr>
              <a:t>the ESRI website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endParaRPr lang="en-US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D0D44-9FF9-C623-3756-C2D17462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2368F-04EA-7D3D-42AC-7364A4DE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3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Overview of the workshop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AA0D0C-3037-4FF1-2373-908D34C67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78917"/>
              </p:ext>
            </p:extLst>
          </p:nvPr>
        </p:nvGraphicFramePr>
        <p:xfrm>
          <a:off x="536027" y="1260364"/>
          <a:ext cx="8247026" cy="506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513">
                  <a:extLst>
                    <a:ext uri="{9D8B030D-6E8A-4147-A177-3AD203B41FA5}">
                      <a16:colId xmlns:a16="http://schemas.microsoft.com/office/drawing/2014/main" val="3373275096"/>
                    </a:ext>
                  </a:extLst>
                </a:gridCol>
                <a:gridCol w="4123513">
                  <a:extLst>
                    <a:ext uri="{9D8B030D-6E8A-4147-A177-3AD203B41FA5}">
                      <a16:colId xmlns:a16="http://schemas.microsoft.com/office/drawing/2014/main" val="1907972440"/>
                    </a:ext>
                  </a:extLst>
                </a:gridCol>
              </a:tblGrid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63249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Day 1 (April 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Big Data, GIS, and R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08319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2 (April 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topics in GIS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59389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3 (April 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Geospatial Data on Environment and Agriculture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0729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4 (April 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Integrating Survey Data with Geospatial Data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7224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5 (April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proposal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8865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6 (April 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Introduction to GitHub and Google Earth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5774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7 (April 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2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255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43B3-BC3C-F710-6A84-27C4E121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raster data (GEOTIFF, TIFF, </a:t>
            </a:r>
            <a:r>
              <a:rPr lang="en-US" dirty="0" err="1"/>
              <a:t>netCDF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E312-E4C9-0A61-EE8D-66F4CA51C7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Raster data comes in the form of GEOTIFF, TIFF, or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netCDF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TIFF:  (e.g., landcover,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WorldPop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GEOTIFF: 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345"/>
                </a:solidFill>
                <a:latin typeface="+mn-lt"/>
              </a:rPr>
              <a:t>netCDF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: (CRU climate data)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A6EE5-080A-F52B-E075-B4DC5F18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4CD57-7590-6003-E4D2-64ACC03E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43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BE5F-FEC1-8807-F876-72A4DC6B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74" y="2261053"/>
            <a:ext cx="8439652" cy="1031875"/>
          </a:xfrm>
        </p:spPr>
        <p:txBody>
          <a:bodyPr/>
          <a:lstStyle/>
          <a:p>
            <a:pPr algn="ctr"/>
            <a:r>
              <a:rPr lang="en-US" dirty="0"/>
              <a:t>Examples of vector/raster datasets in different formats: </a:t>
            </a:r>
            <a:br>
              <a:rPr lang="en-US" dirty="0"/>
            </a:br>
            <a:r>
              <a:rPr lang="en-US" dirty="0">
                <a:hlinkClick r:id="rId2"/>
              </a:rPr>
              <a:t>1-lecture_code.R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DB547-C5B2-D6C3-A984-8532C37A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2C47-5984-70D0-6F37-18A08007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52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Coordinate systems </a:t>
            </a:r>
          </a:p>
        </p:txBody>
      </p:sp>
    </p:spTree>
    <p:extLst>
      <p:ext uri="{BB962C8B-B14F-4D97-AF65-F5344CB8AC3E}">
        <p14:creationId xmlns:p14="http://schemas.microsoft.com/office/powerpoint/2010/main" val="35197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0ED6C-978B-6E84-EB24-287EF0321947}"/>
              </a:ext>
            </a:extLst>
          </p:cNvPr>
          <p:cNvSpPr txBox="1"/>
          <p:nvPr/>
        </p:nvSpPr>
        <p:spPr>
          <a:xfrm>
            <a:off x="2147776" y="3548705"/>
            <a:ext cx="4955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https://www.youtube.com/watch?v=Z41Dt7_R180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76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6D711-9F9D-134B-A368-2784845AFDAB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kern="0" dirty="0"/>
              <a:t>Shape: S</a:t>
            </a:r>
            <a:r>
              <a:rPr lang="en-US" sz="1800" b="0" dirty="0"/>
              <a:t>pherical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Unit: Degree (Longitude &amp; Latitude)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Example: WGS84 (EPSG:4326)</a:t>
            </a:r>
          </a:p>
          <a:p>
            <a:pPr>
              <a:lnSpc>
                <a:spcPct val="100000"/>
              </a:lnSpc>
            </a:pPr>
            <a:endParaRPr lang="en-JP" sz="1800" b="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8DCAB6B-7F21-914E-AEF1-12ABB1CA0813}"/>
              </a:ext>
            </a:extLst>
          </p:cNvPr>
          <p:cNvSpPr txBox="1">
            <a:spLocks/>
          </p:cNvSpPr>
          <p:nvPr/>
        </p:nvSpPr>
        <p:spPr>
          <a:xfrm>
            <a:off x="4657427" y="1788509"/>
            <a:ext cx="4486573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Shape: Flat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Unit: Meter (X &amp; 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Example: </a:t>
            </a:r>
            <a:r>
              <a:rPr lang="en-US" sz="1800" b="0" kern="0" dirty="0"/>
              <a:t>Pseudo-Mercator (EPSG:3857</a:t>
            </a:r>
            <a:r>
              <a:rPr lang="en-JP" sz="1800" b="0" kern="0" dirty="0"/>
              <a:t>)</a:t>
            </a:r>
            <a:endParaRPr lang="en-US" sz="1800" b="0" kern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33190D0-C22E-0244-8462-91E91FAC6E23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800" dirty="0"/>
              <a:t>Geographic Coordinate System</a:t>
            </a:r>
            <a:endParaRPr lang="en-JP" sz="1800" kern="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940C686-0F99-5347-8B23-1190803EE226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800">
                <a:latin typeface="Arial" panose="020B0604020202020204" pitchFamily="34" charset="0"/>
              </a:rPr>
              <a:t>Projected Coordinate System</a:t>
            </a:r>
            <a:endParaRPr lang="en-JP" sz="1800"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F763A6-D16A-CA41-B41E-865A2CFACBA3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429560"/>
            <a:ext cx="0" cy="4056708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4F8952-6327-994E-9CB3-70EDDEAC1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76"/>
          <a:stretch/>
        </p:blipFill>
        <p:spPr>
          <a:xfrm>
            <a:off x="1351864" y="1780562"/>
            <a:ext cx="2225182" cy="252000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3AF28F-66E0-0242-85B7-BFD89CE39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4"/>
          <a:stretch/>
        </p:blipFill>
        <p:spPr>
          <a:xfrm>
            <a:off x="5697233" y="1927630"/>
            <a:ext cx="2053480" cy="25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856D70-A0FB-D440-A34C-B608A10BE677}"/>
              </a:ext>
            </a:extLst>
          </p:cNvPr>
          <p:cNvSpPr txBox="1"/>
          <p:nvPr/>
        </p:nvSpPr>
        <p:spPr>
          <a:xfrm>
            <a:off x="519113" y="5738662"/>
            <a:ext cx="8735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There are many </a:t>
            </a:r>
            <a:r>
              <a:rPr lang="en-US" sz="1400" b="0" dirty="0">
                <a:solidFill>
                  <a:srgbClr val="595959"/>
                </a:solidFill>
                <a:latin typeface="+mn-lt"/>
              </a:rPr>
              <a:t>coordinate reference systems (CRS) (i.e., standards for describing locations) based on the two systems above.</a:t>
            </a:r>
            <a:endParaRPr lang="en-JP" sz="1400" b="0" dirty="0">
              <a:solidFill>
                <a:srgbClr val="595959"/>
              </a:solidFill>
              <a:latin typeface="+mn-lt"/>
            </a:endParaRPr>
          </a:p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So, it’s important to </a:t>
            </a:r>
            <a:r>
              <a:rPr lang="en-JP" sz="1400" u="sng" dirty="0">
                <a:solidFill>
                  <a:srgbClr val="595959"/>
                </a:solidFill>
                <a:latin typeface="+mn-lt"/>
              </a:rPr>
              <a:t>check coordinate reference systems before analysis</a:t>
            </a:r>
            <a:r>
              <a:rPr lang="en-JP" sz="1400" b="0" u="sng" dirty="0">
                <a:solidFill>
                  <a:srgbClr val="595959"/>
                </a:solidFill>
                <a:latin typeface="+mn-lt"/>
              </a:rPr>
              <a:t>.</a:t>
            </a:r>
            <a:r>
              <a:rPr lang="en-JP" sz="1400" dirty="0">
                <a:solidFill>
                  <a:srgbClr val="595959"/>
                </a:solidFill>
                <a:latin typeface="+mn-lt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6AAD36-0F68-4641-BC98-14E6E1C0A2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156061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00E7-7337-4721-9926-6BF92469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Getting projection right 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7154-CA42-4B90-B623-4BB1E089C0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24</a:t>
            </a:fld>
            <a:endParaRPr lang="en-US" altLang="en-US"/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EA8C830B-A764-4786-9FB4-B0F94B39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0" y="2260029"/>
            <a:ext cx="4310331" cy="3099943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C4F57C8B-FEE7-4AA3-9066-C555B387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56935"/>
            <a:ext cx="4094671" cy="310612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02DD5-B0A3-452B-902E-9E82DD2278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41046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GIS Analysis Software</a:t>
            </a:r>
          </a:p>
        </p:txBody>
      </p:sp>
    </p:spTree>
    <p:extLst>
      <p:ext uri="{BB962C8B-B14F-4D97-AF65-F5344CB8AC3E}">
        <p14:creationId xmlns:p14="http://schemas.microsoft.com/office/powerpoint/2010/main" val="36302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93CE-D009-491F-9B8E-186C1CE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GIS Analysis Software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7D9D4-B274-4CB0-9099-9AB19962EB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ED3FE-7061-4E0F-BC7E-960A9CCC8035}"/>
              </a:ext>
            </a:extLst>
          </p:cNvPr>
          <p:cNvSpPr txBox="1"/>
          <p:nvPr/>
        </p:nvSpPr>
        <p:spPr>
          <a:xfrm>
            <a:off x="841902" y="2759187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Python</a:t>
            </a:r>
          </a:p>
          <a:p>
            <a:endParaRPr lang="en-US" b="0">
              <a:solidFill>
                <a:srgbClr val="595959"/>
              </a:solidFill>
              <a:latin typeface="+mn-lt"/>
              <a:ea typeface="MS PGothic"/>
              <a:cs typeface="Arial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General purpose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2BA4A-A990-489E-B307-A9F9E61EDCED}"/>
              </a:ext>
            </a:extLst>
          </p:cNvPr>
          <p:cNvSpPr txBox="1"/>
          <p:nvPr/>
        </p:nvSpPr>
        <p:spPr>
          <a:xfrm>
            <a:off x="738852" y="5074874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R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Focused on statistical analysis</a:t>
            </a:r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1FDCE-E443-4382-9E82-7EE25A398805}"/>
              </a:ext>
            </a:extLst>
          </p:cNvPr>
          <p:cNvSpPr txBox="1"/>
          <p:nvPr/>
        </p:nvSpPr>
        <p:spPr>
          <a:xfrm>
            <a:off x="5102719" y="2759187"/>
            <a:ext cx="4173445" cy="1738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ArcGIS</a:t>
            </a:r>
            <a:endParaRPr lang="en-US">
              <a:solidFill>
                <a:srgbClr val="595959"/>
              </a:solidFill>
              <a:latin typeface="+mn-lt"/>
            </a:endParaRP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 Proprietary software (NOT free to use)</a:t>
            </a:r>
            <a:endParaRPr lang="en-US" b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7931E-8006-4906-9028-C01C28E93ABC}"/>
              </a:ext>
            </a:extLst>
          </p:cNvPr>
          <p:cNvSpPr txBox="1"/>
          <p:nvPr/>
        </p:nvSpPr>
        <p:spPr>
          <a:xfrm>
            <a:off x="5102719" y="5198286"/>
            <a:ext cx="4161477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QGIS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</a:rPr>
              <a:t>- Open-source (free to use)</a:t>
            </a:r>
          </a:p>
        </p:txBody>
      </p:sp>
      <p:pic>
        <p:nvPicPr>
          <p:cNvPr id="14" name="Picture 14" descr="Logo, icon&#10;&#10;Description automatically generated">
            <a:extLst>
              <a:ext uri="{FF2B5EF4-FFF2-40B4-BE49-F238E27FC236}">
                <a16:creationId xmlns:a16="http://schemas.microsoft.com/office/drawing/2014/main" id="{6288863C-56FC-42BE-8808-E015F6AD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95" y="1762762"/>
            <a:ext cx="720000" cy="720000"/>
          </a:xfrm>
          <a:prstGeom prst="rect">
            <a:avLst/>
          </a:prstGeom>
        </p:spPr>
      </p:pic>
      <p:pic>
        <p:nvPicPr>
          <p:cNvPr id="6" name="Picture 5" descr="A picture containing colorful&#10;&#10;Description automatically generated">
            <a:extLst>
              <a:ext uri="{FF2B5EF4-FFF2-40B4-BE49-F238E27FC236}">
                <a16:creationId xmlns:a16="http://schemas.microsoft.com/office/drawing/2014/main" id="{E244F4A8-6704-9243-9EA5-78D02CA81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93"/>
          <a:stretch/>
        </p:blipFill>
        <p:spPr>
          <a:xfrm>
            <a:off x="6114981" y="1762762"/>
            <a:ext cx="1054059" cy="72000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D799CEE0-DD76-974F-A1ED-5A4BDF30E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03" y="4294255"/>
            <a:ext cx="929032" cy="72000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266C12F-7B37-BA43-8F50-A6CD031FA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14" y="4294255"/>
            <a:ext cx="1506276" cy="720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450E7-1ABA-487C-8211-6CD07D1912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61101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Introduction to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90102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R and RStudio 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0B18A2-40EA-4543-91EF-FB5D1EA694B8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2"/>
              </a:rPr>
              <a:t>https://cran.r-project.org/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endParaRPr lang="en-US" sz="1800" b="0" kern="0"/>
          </a:p>
          <a:p>
            <a:pPr>
              <a:buAutoNum type="arabicPeriod"/>
            </a:pPr>
            <a:endParaRPr lang="en-JP" sz="1800" b="0" kern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F46FD93-006D-1841-9BF2-A76B949BB2B1}"/>
              </a:ext>
            </a:extLst>
          </p:cNvPr>
          <p:cNvSpPr txBox="1">
            <a:spLocks/>
          </p:cNvSpPr>
          <p:nvPr/>
        </p:nvSpPr>
        <p:spPr>
          <a:xfrm>
            <a:off x="4657428" y="1788509"/>
            <a:ext cx="4133088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3"/>
              </a:rPr>
              <a:t>https://www.rstudio.com/products/rstudio/download/#download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r>
              <a:rPr lang="en-US" sz="1800" b="0" kern="0"/>
              <a:t> </a:t>
            </a:r>
            <a:endParaRPr lang="en-JP" sz="1800" b="0" kern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5D1A0BB-C2B2-B64F-8DA3-211FB43442A7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kern="0"/>
              <a:t>1. Install R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2C320BC-0EED-FE4E-A091-F96420DA7C32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JP" sz="1800"/>
              <a:t>2. Install RStudio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DCFF1D-EEC6-3640-ADA4-D510578A7A7D}"/>
              </a:ext>
            </a:extLst>
          </p:cNvPr>
          <p:cNvCxnSpPr>
            <a:cxnSpLocks/>
          </p:cNvCxnSpPr>
          <p:nvPr/>
        </p:nvCxnSpPr>
        <p:spPr bwMode="auto">
          <a:xfrm>
            <a:off x="4311857" y="1561725"/>
            <a:ext cx="447261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1A0B26-22AE-0B48-9D0D-0A0AC1E2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7" y="3813382"/>
            <a:ext cx="4161986" cy="848155"/>
          </a:xfrm>
          <a:prstGeom prst="rect">
            <a:avLst/>
          </a:prstGeom>
        </p:spPr>
      </p:pic>
      <p:pic>
        <p:nvPicPr>
          <p:cNvPr id="23" name="Picture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C4737B2-BEFF-1F41-A242-BD62ABD8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64" y="4134951"/>
            <a:ext cx="4572000" cy="240396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7DB4-09E8-4065-A45A-DB1D16E328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06227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428F-2732-C7FC-461B-6F57B1E1B5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https://github.com/takaakimasaki/tanzania_spatial_training_2024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45C42-C6ED-4DC7-4F72-805142AFB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0E4DA-E67D-8A81-5F2F-7365997E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F0C39C-1B49-D648-18E4-585F5A4DE2D6}"/>
              </a:ext>
            </a:extLst>
          </p:cNvPr>
          <p:cNvSpPr txBox="1">
            <a:spLocks/>
          </p:cNvSpPr>
          <p:nvPr/>
        </p:nvSpPr>
        <p:spPr bwMode="auto">
          <a:xfrm>
            <a:off x="352174" y="260638"/>
            <a:ext cx="8439652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/>
              <a:t>Overview of the workshop</a:t>
            </a:r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A4B14D-381E-4D94-EE31-DD4979ED5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648"/>
            <a:ext cx="9144000" cy="42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3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user interface of RStudio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29</a:t>
            </a:fld>
            <a:endParaRPr lang="en-US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F7C7E5-6010-2743-9598-1E0F3F718F88}"/>
              </a:ext>
            </a:extLst>
          </p:cNvPr>
          <p:cNvGrpSpPr/>
          <p:nvPr/>
        </p:nvGrpSpPr>
        <p:grpSpPr>
          <a:xfrm>
            <a:off x="1552648" y="1957757"/>
            <a:ext cx="6070599" cy="3674424"/>
            <a:chOff x="1536700" y="2168050"/>
            <a:chExt cx="6070599" cy="3674424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64F0CCB2-F115-B941-B754-6A1D40B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700" y="2168052"/>
              <a:ext cx="6070599" cy="36744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91D370-DDD2-2B47-ADCD-EAD8D6F29C45}"/>
                </a:ext>
              </a:extLst>
            </p:cNvPr>
            <p:cNvSpPr/>
            <p:nvPr/>
          </p:nvSpPr>
          <p:spPr bwMode="auto">
            <a:xfrm>
              <a:off x="1536700" y="2168051"/>
              <a:ext cx="3505200" cy="1837211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194BD2-5D87-F04B-996C-9F0DE2015920}"/>
                </a:ext>
              </a:extLst>
            </p:cNvPr>
            <p:cNvSpPr/>
            <p:nvPr/>
          </p:nvSpPr>
          <p:spPr bwMode="auto">
            <a:xfrm>
              <a:off x="1536700" y="4098452"/>
              <a:ext cx="3505200" cy="1744022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33DC17-F738-214B-A7FC-F91514987580}"/>
                </a:ext>
              </a:extLst>
            </p:cNvPr>
            <p:cNvSpPr/>
            <p:nvPr/>
          </p:nvSpPr>
          <p:spPr bwMode="auto">
            <a:xfrm>
              <a:off x="5041899" y="2168050"/>
              <a:ext cx="2565399" cy="183721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952187-59E6-E945-9BEC-8BFBBAF3E769}"/>
                </a:ext>
              </a:extLst>
            </p:cNvPr>
            <p:cNvSpPr/>
            <p:nvPr/>
          </p:nvSpPr>
          <p:spPr bwMode="auto">
            <a:xfrm>
              <a:off x="5041898" y="4098450"/>
              <a:ext cx="2565400" cy="174402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120CE-B4A6-3746-9B1D-C853DA56516F}"/>
                </a:ext>
              </a:extLst>
            </p:cNvPr>
            <p:cNvSpPr txBox="1"/>
            <p:nvPr/>
          </p:nvSpPr>
          <p:spPr>
            <a:xfrm>
              <a:off x="2328139" y="2732713"/>
              <a:ext cx="1922321" cy="7078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Source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7EA46-7AE4-C14F-BA6D-CBC317D44A95}"/>
                </a:ext>
              </a:extLst>
            </p:cNvPr>
            <p:cNvSpPr txBox="1"/>
            <p:nvPr/>
          </p:nvSpPr>
          <p:spPr>
            <a:xfrm>
              <a:off x="2114939" y="4308743"/>
              <a:ext cx="2348720" cy="132343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Console/</a:t>
              </a:r>
              <a:br>
                <a:rPr lang="en-JP" sz="4000">
                  <a:solidFill>
                    <a:schemeClr val="bg2"/>
                  </a:solidFill>
                  <a:latin typeface="+mn-lt"/>
                </a:rPr>
              </a:br>
              <a:r>
                <a:rPr lang="en-JP" sz="4000">
                  <a:solidFill>
                    <a:schemeClr val="bg2"/>
                  </a:solidFill>
                  <a:latin typeface="+mn-lt"/>
                </a:rPr>
                <a:t>Terminal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B08C12-9484-634F-A48E-853C3A298800}"/>
                </a:ext>
              </a:extLst>
            </p:cNvPr>
            <p:cNvSpPr txBox="1"/>
            <p:nvPr/>
          </p:nvSpPr>
          <p:spPr>
            <a:xfrm>
              <a:off x="5084516" y="2609602"/>
              <a:ext cx="2480166" cy="95410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Environment/</a:t>
              </a:r>
            </a:p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History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16FBEA-F445-B243-BABA-7C4FE5C57784}"/>
                </a:ext>
              </a:extLst>
            </p:cNvPr>
            <p:cNvSpPr txBox="1"/>
            <p:nvPr/>
          </p:nvSpPr>
          <p:spPr>
            <a:xfrm>
              <a:off x="5145429" y="4554963"/>
              <a:ext cx="2358338" cy="83099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400">
                  <a:solidFill>
                    <a:schemeClr val="bg2"/>
                  </a:solidFill>
                  <a:latin typeface="+mn-lt"/>
                </a:rPr>
                <a:t>Files/Plots/</a:t>
              </a:r>
              <a:br>
                <a:rPr lang="en-JP" sz="2400">
                  <a:solidFill>
                    <a:schemeClr val="bg2"/>
                  </a:solidFill>
                  <a:latin typeface="+mn-lt"/>
                </a:rPr>
              </a:br>
              <a:r>
                <a:rPr lang="en-JP" sz="2400">
                  <a:solidFill>
                    <a:schemeClr val="bg2"/>
                  </a:solidFill>
                  <a:latin typeface="+mn-lt"/>
                </a:rPr>
                <a:t>Packages/Help</a:t>
              </a:r>
            </a:p>
          </p:txBody>
        </p:sp>
      </p:grp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E817E83C-4F34-3A49-9DC2-570C3E944898}"/>
              </a:ext>
            </a:extLst>
          </p:cNvPr>
          <p:cNvSpPr txBox="1">
            <a:spLocks/>
          </p:cNvSpPr>
          <p:nvPr/>
        </p:nvSpPr>
        <p:spPr bwMode="auto">
          <a:xfrm>
            <a:off x="0" y="1447432"/>
            <a:ext cx="3289300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code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6AE1BDE3-15E8-3042-939B-D4C58A364897}"/>
              </a:ext>
            </a:extLst>
          </p:cNvPr>
          <p:cNvSpPr txBox="1">
            <a:spLocks/>
          </p:cNvSpPr>
          <p:nvPr/>
        </p:nvSpPr>
        <p:spPr bwMode="auto">
          <a:xfrm>
            <a:off x="0" y="5725369"/>
            <a:ext cx="3289300" cy="63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your code is evaluated by 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81BF859F-9C13-EE44-8FB4-B138E74DFABD}"/>
              </a:ext>
            </a:extLst>
          </p:cNvPr>
          <p:cNvSpPr txBox="1">
            <a:spLocks/>
          </p:cNvSpPr>
          <p:nvPr/>
        </p:nvSpPr>
        <p:spPr bwMode="auto">
          <a:xfrm>
            <a:off x="5231651" y="1357475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>
                <a:ea typeface="MS PGothic"/>
              </a:rPr>
              <a:t>This is where you can see variables and command history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316AC704-D677-BB4A-9E71-A7B4800A5A5E}"/>
              </a:ext>
            </a:extLst>
          </p:cNvPr>
          <p:cNvSpPr txBox="1">
            <a:spLocks/>
          </p:cNvSpPr>
          <p:nvPr/>
        </p:nvSpPr>
        <p:spPr bwMode="auto">
          <a:xfrm>
            <a:off x="5231651" y="5767172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can check files, plots, packages and help from 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1FA67-078F-4C18-AC5F-A51E535031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0136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999" y="3905784"/>
            <a:ext cx="2714762" cy="387576"/>
          </a:xfrm>
        </p:spPr>
        <p:txBody>
          <a:bodyPr/>
          <a:lstStyle/>
          <a:p>
            <a:r>
              <a:rPr lang="en-US" dirty="0">
                <a:hlinkClick r:id="rId2"/>
              </a:rPr>
              <a:t>1_handson.R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794E8-4B56-0D01-AC0A-0AE1EF46506F}"/>
              </a:ext>
            </a:extLst>
          </p:cNvPr>
          <p:cNvSpPr txBox="1"/>
          <p:nvPr/>
        </p:nvSpPr>
        <p:spPr>
          <a:xfrm>
            <a:off x="209777" y="1493010"/>
            <a:ext cx="860918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In this exercise, you will learn: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Basics in 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read shapefile and raster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manipulate these datasets (using </a:t>
            </a:r>
            <a:r>
              <a:rPr lang="en-US" sz="1800" b="0" dirty="0" err="1"/>
              <a:t>dplyr</a:t>
            </a:r>
            <a:r>
              <a:rPr lang="en-US" sz="1800" b="0" dirty="0"/>
              <a:t> package)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Generate basic maps (using plot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866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4393226" y="2397656"/>
            <a:ext cx="1139357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Q&amp;A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3345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FF2E-2620-4EB1-A986-02CA3AA9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Brief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15522-F74C-4F66-AB6E-F6A38E07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0363" y="6356350"/>
            <a:ext cx="3175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DB71046-B3E1-4E85-9A22-CBE8B4AAAEA3}" type="slidenum">
              <a:rPr lang="en-US" altLang="en-US"/>
              <a:pPr>
                <a:spcAft>
                  <a:spcPts val="600"/>
                </a:spcAft>
              </a:pPr>
              <a:t>3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94D879-516E-4970-BF01-A5C807B4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1363" y="6356350"/>
            <a:ext cx="5915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25931-D0F2-2D66-8544-29315BFB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9146" y="459222"/>
            <a:ext cx="5166895" cy="57842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Organization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Reasons for taking this course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topics that you would like us to cover during the workshop?</a:t>
            </a:r>
          </a:p>
        </p:txBody>
      </p:sp>
    </p:spTree>
    <p:extLst>
      <p:ext uri="{BB962C8B-B14F-4D97-AF65-F5344CB8AC3E}">
        <p14:creationId xmlns:p14="http://schemas.microsoft.com/office/powerpoint/2010/main" val="256730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1: Introduction to Big Data, GIS, and R programming</a:t>
            </a:r>
            <a:br>
              <a:rPr lang="en-US" dirty="0">
                <a:ea typeface="+mj-lt"/>
                <a:cs typeface="+mj-lt"/>
              </a:rPr>
            </a:b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87654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B3CF-5933-8DA2-CB89-697D2CFC46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359919" cy="477570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Big Data is defined by volume, velocity and variety — large amounts of data coming in quickly in a number of formats.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Geospatial data is a crucial component of big data, adding context that allows for better, multidimensional insights that facilitate smarter decisions, improved business operations and innovation to deliver a strong competitive advantage.</a:t>
            </a:r>
          </a:p>
          <a:p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3F548-F87F-6D51-9F24-DCA95AE8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16" y="1326862"/>
            <a:ext cx="4469036" cy="37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D152-58AC-5A3A-298B-64C6ADA3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0"/>
            <a:ext cx="8439652" cy="1031875"/>
          </a:xfrm>
        </p:spPr>
        <p:txBody>
          <a:bodyPr/>
          <a:lstStyle/>
          <a:p>
            <a:r>
              <a:rPr lang="en-US" sz="2400" dirty="0">
                <a:ea typeface="MS PGothic"/>
              </a:rPr>
              <a:t>Agricultural and environmental statistics through the lens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A0A2-3C71-0906-94BC-4F491BDAE0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817119" cy="46008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2000" dirty="0">
                <a:solidFill>
                  <a:srgbClr val="595959"/>
                </a:solidFill>
                <a:ea typeface="MS PGothic"/>
              </a:rPr>
              <a:t>“Geospatial information adds significant value and utility to environment statistics. Ideally, geographic aspects of data should always be collected, represented and </a:t>
            </a:r>
            <a:r>
              <a:rPr lang="en-US" sz="2000" dirty="0" err="1">
                <a:solidFill>
                  <a:srgbClr val="595959"/>
                </a:solidFill>
                <a:ea typeface="MS PGothic"/>
              </a:rPr>
              <a:t>analysed</a:t>
            </a:r>
            <a:r>
              <a:rPr lang="en-US" sz="2000" dirty="0">
                <a:solidFill>
                  <a:srgbClr val="595959"/>
                </a:solidFill>
                <a:ea typeface="MS PGothic"/>
              </a:rPr>
              <a:t> at the most detailed scale possible, based on national capacities and priorities” (FDES 2013)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2000" dirty="0">
              <a:solidFill>
                <a:srgbClr val="595959"/>
              </a:solidFill>
              <a:ea typeface="MS PGothic"/>
            </a:endParaRP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1400" dirty="0">
              <a:solidFill>
                <a:srgbClr val="595959"/>
              </a:solidFill>
              <a:ea typeface="MS PGothic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D27C3-2212-056E-EE01-0059E66E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8C9BF-F8FA-E23E-F07F-C1C9F013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8" name="Picture 7" descr="A map of the continent&#10;&#10;Description automatically generated">
            <a:extLst>
              <a:ext uri="{FF2B5EF4-FFF2-40B4-BE49-F238E27FC236}">
                <a16:creationId xmlns:a16="http://schemas.microsoft.com/office/drawing/2014/main" id="{ED53540A-7A6C-F8F1-B228-0D87780F3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7" y="1326862"/>
            <a:ext cx="4608538" cy="46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F201C-B8A9-BD62-A1CE-93384CBC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3948-CC44-E81C-175F-2E523236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7B807A-35FF-17E8-DA4E-A5C15859FD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77863" y="303302"/>
            <a:ext cx="7090671" cy="65546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C9ECC-51C8-CC77-DA46-234702AA3CE7}"/>
              </a:ext>
            </a:extLst>
          </p:cNvPr>
          <p:cNvSpPr txBox="1"/>
          <p:nvPr/>
        </p:nvSpPr>
        <p:spPr>
          <a:xfrm>
            <a:off x="741363" y="0"/>
            <a:ext cx="530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MyriadPro-SemiboldSemiCn"/>
              </a:rPr>
              <a:t>Main attributes of the components of the FDES</a:t>
            </a:r>
            <a:r>
              <a:rPr lang="en-US" dirty="0"/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E69392-55CB-089F-A754-BB69F7E67143}"/>
              </a:ext>
            </a:extLst>
          </p:cNvPr>
          <p:cNvSpPr/>
          <p:nvPr/>
        </p:nvSpPr>
        <p:spPr bwMode="auto">
          <a:xfrm>
            <a:off x="3474720" y="487968"/>
            <a:ext cx="914400" cy="369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1F305D-8F2E-AA83-C242-E9DD4A02CB87}"/>
              </a:ext>
            </a:extLst>
          </p:cNvPr>
          <p:cNvSpPr/>
          <p:nvPr/>
        </p:nvSpPr>
        <p:spPr bwMode="auto">
          <a:xfrm>
            <a:off x="3457303" y="1424139"/>
            <a:ext cx="914400" cy="369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DFC9F9-E917-DDE2-1467-DA3F09F988C4}"/>
              </a:ext>
            </a:extLst>
          </p:cNvPr>
          <p:cNvSpPr/>
          <p:nvPr/>
        </p:nvSpPr>
        <p:spPr bwMode="auto">
          <a:xfrm>
            <a:off x="3474720" y="3125462"/>
            <a:ext cx="914400" cy="369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7FDA49-8E3A-48E0-93F9-C08F2E6A8035}"/>
              </a:ext>
            </a:extLst>
          </p:cNvPr>
          <p:cNvSpPr/>
          <p:nvPr/>
        </p:nvSpPr>
        <p:spPr bwMode="auto">
          <a:xfrm>
            <a:off x="3431177" y="4061633"/>
            <a:ext cx="914400" cy="3693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2724-C361-6B0C-CB99-00E5F015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so much geospatial data out there!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69050-D57B-0E62-9D14-66F3D811CD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Google Earth Engine (GEE) has </a:t>
            </a:r>
            <a:r>
              <a:rPr lang="en-US" b="1" dirty="0">
                <a:solidFill>
                  <a:srgbClr val="FF0000"/>
                </a:solidFill>
              </a:rPr>
              <a:t>over 50 petabytes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of data, including 900 datasets and over 30 years of historical imagery (1P = 1000T = 1,000,000 GB)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7EECD-D89C-FC29-9F9B-2152640C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963D-6F94-E9AA-445B-9DFB84D1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CBB4A-1438-5995-F783-D3ADE902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3" y="2195510"/>
            <a:ext cx="9144000" cy="41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40329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12189</TotalTime>
  <Words>1227</Words>
  <Application>Microsoft Office PowerPoint</Application>
  <PresentationFormat>On-screen Show (4:3)</PresentationFormat>
  <Paragraphs>214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Google Sans</vt:lpstr>
      <vt:lpstr>Inter</vt:lpstr>
      <vt:lpstr>MyriadPro-SemiboldSemiCn</vt:lpstr>
      <vt:lpstr>Andes ExtraLight</vt:lpstr>
      <vt:lpstr>arial</vt:lpstr>
      <vt:lpstr>arial</vt:lpstr>
      <vt:lpstr>Arial Bold</vt:lpstr>
      <vt:lpstr>Calibri</vt:lpstr>
      <vt:lpstr>Segoe UI</vt:lpstr>
      <vt:lpstr>Trebuchet MS</vt:lpstr>
      <vt:lpstr>Wingdings</vt:lpstr>
      <vt:lpstr>WBG-Any_Logo</vt:lpstr>
      <vt:lpstr>Full Page Interior</vt:lpstr>
      <vt:lpstr>1_Full Page Interior</vt:lpstr>
      <vt:lpstr>Theme2</vt:lpstr>
      <vt:lpstr>Big Data and Geospatial Analysis in Agriculture and Environment</vt:lpstr>
      <vt:lpstr>Overview of the workshop</vt:lpstr>
      <vt:lpstr>PowerPoint Presentation</vt:lpstr>
      <vt:lpstr>Brief introduction</vt:lpstr>
      <vt:lpstr>day 1: Introduction to Big Data, GIS, and R programming </vt:lpstr>
      <vt:lpstr>What is big data?</vt:lpstr>
      <vt:lpstr>Agricultural and environmental statistics through the lens of big data</vt:lpstr>
      <vt:lpstr>PowerPoint Presentation</vt:lpstr>
      <vt:lpstr>There is so much geospatial data out there!</vt:lpstr>
      <vt:lpstr>Example 1: ESRI Land Cover</vt:lpstr>
      <vt:lpstr>Example 2: GAEZ  Version 4</vt:lpstr>
      <vt:lpstr>Example 3: SPEI Global Drought Monitor</vt:lpstr>
      <vt:lpstr>Monitoring drought in Tanzania through the Agricultural Stress Index (ASI)</vt:lpstr>
      <vt:lpstr>GIS and Spatial Analysis</vt:lpstr>
      <vt:lpstr>Different types of spatial data</vt:lpstr>
      <vt:lpstr>Different types of spatial data</vt:lpstr>
      <vt:lpstr>GIS file formats</vt:lpstr>
      <vt:lpstr>GIS file formats</vt:lpstr>
      <vt:lpstr>Shapefile</vt:lpstr>
      <vt:lpstr>Example: raster data (GEOTIFF, TIFF, netCDF)</vt:lpstr>
      <vt:lpstr>Examples of vector/raster datasets in different formats:  1-lecture_code.R</vt:lpstr>
      <vt:lpstr>Coordinate systems </vt:lpstr>
      <vt:lpstr>Coordinate systems </vt:lpstr>
      <vt:lpstr>Coordinate systems </vt:lpstr>
      <vt:lpstr>Getting projection right </vt:lpstr>
      <vt:lpstr>GIS Analysis Software</vt:lpstr>
      <vt:lpstr>GIS Analysis Software</vt:lpstr>
      <vt:lpstr>Introduction to R programming</vt:lpstr>
      <vt:lpstr>How to install R and RStudio </vt:lpstr>
      <vt:lpstr>Basic user interface of RStudio</vt:lpstr>
      <vt:lpstr>1_handson.R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4</cp:revision>
  <dcterms:created xsi:type="dcterms:W3CDTF">2021-02-18T16:05:50Z</dcterms:created>
  <dcterms:modified xsi:type="dcterms:W3CDTF">2024-04-22T03:33:41Z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